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4A300"/>
    <a:srgbClr val="FF99FF"/>
    <a:srgbClr val="99FF99"/>
    <a:srgbClr val="2F5597"/>
    <a:srgbClr val="0B5395"/>
    <a:srgbClr val="DEEBF7"/>
    <a:srgbClr val="F6E967"/>
    <a:srgbClr val="000000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488" y="-15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写真をいれてください。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75575" cy="951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正方形/長方形 56"/>
          <p:cNvSpPr/>
          <p:nvPr/>
        </p:nvSpPr>
        <p:spPr>
          <a:xfrm>
            <a:off x="0" y="9513126"/>
            <a:ext cx="7775575" cy="13827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399056" y="644413"/>
            <a:ext cx="5552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RINK </a:t>
            </a:r>
            <a:endParaRPr lang="en-US" altLang="ja-JP" sz="5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公開フォーラム</a:t>
            </a:r>
            <a:endParaRPr lang="ja-JP" altLang="en-US" sz="5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25083" y="2469307"/>
            <a:ext cx="7389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再生・細胞医療の産業化へ向けた様々な取り組みを紹介いたします</a:t>
            </a:r>
            <a:endParaRPr lang="ja-JP" altLang="en-US" sz="1800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4406" y="3025516"/>
            <a:ext cx="32745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6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5400" b="1" dirty="0">
              <a:solidFill>
                <a:schemeClr val="accent6">
                  <a:lumMod val="20000"/>
                  <a:lumOff val="8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555906" y="2826574"/>
            <a:ext cx="477217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chemeClr val="accent6">
                    <a:lumMod val="50000"/>
                  </a:schemeClr>
                </a:solidFill>
                <a:ea typeface="+mj-ea"/>
              </a:rPr>
              <a:t> </a:t>
            </a:r>
            <a:r>
              <a:rPr lang="ja-JP" altLang="en-US" sz="4800" b="1" dirty="0" smtClean="0">
                <a:solidFill>
                  <a:schemeClr val="tx2"/>
                </a:solidFill>
                <a:ea typeface="+mj-ea"/>
              </a:rPr>
              <a:t>1</a:t>
            </a:r>
            <a:r>
              <a:rPr lang="en-US" altLang="ja-JP" sz="4800" b="1" dirty="0" smtClean="0">
                <a:solidFill>
                  <a:schemeClr val="tx2"/>
                </a:solidFill>
                <a:ea typeface="+mj-ea"/>
              </a:rPr>
              <a:t>6</a:t>
            </a:r>
            <a:r>
              <a:rPr lang="ja-JP" altLang="en-US" sz="4800" b="1" dirty="0">
                <a:solidFill>
                  <a:schemeClr val="tx2"/>
                </a:solidFill>
                <a:ea typeface="+mj-ea"/>
              </a:rPr>
              <a:t>:00</a:t>
            </a:r>
            <a:r>
              <a:rPr lang="en-US" altLang="ja-JP" sz="3600" b="1" dirty="0">
                <a:solidFill>
                  <a:schemeClr val="tx2"/>
                </a:solidFill>
                <a:ea typeface="+mj-ea"/>
              </a:rPr>
              <a:t>-</a:t>
            </a:r>
            <a:r>
              <a:rPr lang="ja-JP" altLang="en-US" sz="4800" b="1" dirty="0">
                <a:solidFill>
                  <a:schemeClr val="tx2"/>
                </a:solidFill>
                <a:ea typeface="+mj-ea"/>
              </a:rPr>
              <a:t>1</a:t>
            </a:r>
            <a:r>
              <a:rPr lang="en-US" altLang="ja-JP" sz="4800" b="1" dirty="0">
                <a:solidFill>
                  <a:schemeClr val="tx2"/>
                </a:solidFill>
                <a:ea typeface="+mj-ea"/>
              </a:rPr>
              <a:t>8</a:t>
            </a:r>
            <a:r>
              <a:rPr lang="ja-JP" altLang="en-US" sz="4800" b="1" dirty="0">
                <a:solidFill>
                  <a:schemeClr val="tx2"/>
                </a:solidFill>
                <a:ea typeface="+mj-ea"/>
              </a:rPr>
              <a:t>:</a:t>
            </a:r>
            <a:r>
              <a:rPr lang="ja-JP" altLang="en-US" sz="4800" b="1" dirty="0" smtClean="0">
                <a:solidFill>
                  <a:schemeClr val="tx2"/>
                </a:solidFill>
                <a:ea typeface="+mj-ea"/>
              </a:rPr>
              <a:t>00</a:t>
            </a:r>
            <a:endParaRPr lang="en-US" altLang="ja-JP" sz="4800" b="1" dirty="0" smtClean="0">
              <a:solidFill>
                <a:schemeClr val="tx2"/>
              </a:solidFill>
              <a:ea typeface="+mj-ea"/>
            </a:endParaRPr>
          </a:p>
          <a:p>
            <a:r>
              <a:rPr lang="en-US" altLang="ja-JP" sz="1800" b="1" dirty="0" smtClean="0">
                <a:solidFill>
                  <a:schemeClr val="tx2"/>
                </a:solidFill>
                <a:ea typeface="+mj-ea"/>
              </a:rPr>
              <a:t>   #18:10</a:t>
            </a:r>
            <a:r>
              <a:rPr lang="ja-JP" altLang="en-US" sz="1800" b="1" dirty="0" smtClean="0">
                <a:solidFill>
                  <a:schemeClr val="tx2"/>
                </a:solidFill>
                <a:ea typeface="+mj-ea"/>
              </a:rPr>
              <a:t>～交流会開催（会費</a:t>
            </a:r>
            <a:r>
              <a:rPr lang="en-US" altLang="ja-JP" sz="1800" b="1" dirty="0" smtClean="0">
                <a:solidFill>
                  <a:schemeClr val="tx2"/>
                </a:solidFill>
                <a:ea typeface="+mj-ea"/>
              </a:rPr>
              <a:t>3,000</a:t>
            </a:r>
            <a:r>
              <a:rPr lang="ja-JP" altLang="en-US" sz="1800" b="1" dirty="0" smtClean="0">
                <a:solidFill>
                  <a:schemeClr val="tx2"/>
                </a:solidFill>
                <a:ea typeface="+mj-ea"/>
              </a:rPr>
              <a:t>円）</a:t>
            </a:r>
            <a:r>
              <a:rPr lang="ja-JP" altLang="en-US" sz="1800" b="1" dirty="0">
                <a:solidFill>
                  <a:schemeClr val="tx2"/>
                </a:solidFill>
                <a:ea typeface="+mj-ea"/>
              </a:rPr>
              <a:t>　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858832" y="2821702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</a:t>
            </a:r>
            <a:r>
              <a:rPr lang="en-US" altLang="ja-JP" sz="1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ja-JP" altLang="en-US" sz="5400" b="1" dirty="0">
              <a:solidFill>
                <a:schemeClr val="accent6">
                  <a:lumMod val="20000"/>
                  <a:lumOff val="8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31"/>
          <p:cNvSpPr txBox="1"/>
          <p:nvPr/>
        </p:nvSpPr>
        <p:spPr>
          <a:xfrm>
            <a:off x="1100370" y="3890563"/>
            <a:ext cx="6725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場所：ライフイノベーションセンター４階会議室　</a:t>
            </a:r>
            <a:r>
              <a:rPr lang="en-US" altLang="ja-JP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r>
              <a:rPr lang="ja-JP" altLang="en-US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（神奈川県川崎市川崎区殿町</a:t>
            </a:r>
            <a:r>
              <a:rPr lang="en-US" altLang="ja-JP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3-25-22</a:t>
            </a:r>
            <a:r>
              <a:rPr lang="ja-JP" altLang="en-US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600" b="1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主催：かながわ再生・細胞医療産業化ネットワーク（</a:t>
            </a:r>
            <a:r>
              <a:rPr lang="en-US" altLang="ja-JP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RINK</a:t>
            </a:r>
            <a:r>
              <a:rPr lang="ja-JP" altLang="en-US" sz="1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51" name="テキスト ボックス 29"/>
          <p:cNvSpPr txBox="1"/>
          <p:nvPr/>
        </p:nvSpPr>
        <p:spPr>
          <a:xfrm>
            <a:off x="1182977" y="4811889"/>
            <a:ext cx="615003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ja-JP" altLang="en-US" sz="2000" b="1" dirty="0" smtClean="0">
                <a:solidFill>
                  <a:schemeClr val="tx2"/>
                </a:solidFill>
              </a:rPr>
              <a:t>「</a:t>
            </a:r>
            <a:r>
              <a:rPr lang="ja-JP" altLang="en-US" sz="2000" b="1" dirty="0">
                <a:solidFill>
                  <a:schemeClr val="tx2"/>
                </a:solidFill>
              </a:rPr>
              <a:t>武田薬品の再生医療への取り組み」 </a:t>
            </a:r>
            <a:br>
              <a:rPr lang="ja-JP" altLang="en-US" sz="2000" b="1" dirty="0">
                <a:solidFill>
                  <a:schemeClr val="tx2"/>
                </a:solidFill>
              </a:rPr>
            </a:br>
            <a:r>
              <a:rPr lang="ja-JP" altLang="en-US" sz="2000" b="1" dirty="0" smtClean="0">
                <a:solidFill>
                  <a:schemeClr val="tx2"/>
                </a:solidFill>
              </a:rPr>
              <a:t>   </a:t>
            </a:r>
            <a:r>
              <a:rPr lang="ja-JP" altLang="en-US" sz="1800" dirty="0" smtClean="0">
                <a:solidFill>
                  <a:schemeClr val="tx2"/>
                </a:solidFill>
              </a:rPr>
              <a:t>武田</a:t>
            </a:r>
            <a:r>
              <a:rPr lang="ja-JP" altLang="en-US" sz="1800" dirty="0">
                <a:solidFill>
                  <a:schemeClr val="tx2"/>
                </a:solidFill>
              </a:rPr>
              <a:t>薬品工業株式会社 再生医療ユニット </a:t>
            </a:r>
            <a:endParaRPr lang="en-US" altLang="ja-JP" sz="1800" dirty="0" smtClean="0">
              <a:solidFill>
                <a:schemeClr val="tx2"/>
              </a:solidFill>
            </a:endParaRPr>
          </a:p>
          <a:p>
            <a:r>
              <a:rPr lang="ja-JP" altLang="en-US" sz="1800" dirty="0" smtClean="0">
                <a:solidFill>
                  <a:schemeClr val="tx2"/>
                </a:solidFill>
              </a:rPr>
              <a:t>    グローバルヘッド</a:t>
            </a:r>
            <a:r>
              <a:rPr lang="ja-JP" altLang="en-US" sz="1800" dirty="0">
                <a:solidFill>
                  <a:schemeClr val="tx2"/>
                </a:solidFill>
              </a:rPr>
              <a:t>　</a:t>
            </a:r>
            <a:endParaRPr lang="en-US" altLang="ja-JP" sz="1800" dirty="0" smtClean="0">
              <a:solidFill>
                <a:schemeClr val="tx2"/>
              </a:solidFill>
            </a:endParaRPr>
          </a:p>
          <a:p>
            <a:r>
              <a:rPr lang="ja-JP" altLang="en-US" sz="1800" dirty="0">
                <a:solidFill>
                  <a:schemeClr val="tx2"/>
                </a:solidFill>
              </a:rPr>
              <a:t>　</a:t>
            </a:r>
            <a:r>
              <a:rPr lang="ja-JP" altLang="en-US" sz="1800" dirty="0" smtClean="0">
                <a:solidFill>
                  <a:schemeClr val="tx2"/>
                </a:solidFill>
              </a:rPr>
              <a:t>出雲　正剛　様 </a:t>
            </a:r>
            <a:endParaRPr lang="ja-JP" altLang="en-US" sz="18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82908" y="856255"/>
            <a:ext cx="1788684" cy="1566803"/>
            <a:chOff x="556241" y="975359"/>
            <a:chExt cx="1769257" cy="1549785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3" name="正方形/長方形 2"/>
            <p:cNvSpPr/>
            <p:nvPr/>
          </p:nvSpPr>
          <p:spPr>
            <a:xfrm>
              <a:off x="665977" y="975359"/>
              <a:ext cx="1549785" cy="1549785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56241" y="1170447"/>
              <a:ext cx="1769257" cy="118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4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2017</a:t>
              </a:r>
              <a:r>
                <a:rPr lang="ja-JP" altLang="en-US" sz="24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endParaRPr lang="en-US" altLang="ja-JP" sz="240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24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</a:t>
              </a:r>
              <a:r>
                <a:rPr lang="en-US" altLang="ja-JP" sz="48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r>
                <a:rPr lang="ja-JP" altLang="en-US" sz="20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回</a:t>
              </a:r>
              <a:endParaRPr lang="ja-JP" altLang="en-US" sz="2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599984" y="4686451"/>
            <a:ext cx="6194383" cy="1518543"/>
            <a:chOff x="489457" y="5363945"/>
            <a:chExt cx="6194383" cy="151854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489457" y="5363945"/>
              <a:ext cx="461665" cy="1518543"/>
              <a:chOff x="1573645" y="5014263"/>
              <a:chExt cx="461665" cy="41037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573645" y="5037970"/>
                <a:ext cx="461665" cy="363441"/>
              </a:xfrm>
              <a:prstGeom prst="rect">
                <a:avLst/>
              </a:prstGeom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800" dirty="0" smtClean="0">
                    <a:solidFill>
                      <a:schemeClr val="bg1"/>
                    </a:solidFill>
                  </a:rPr>
                  <a:t>講演１</a:t>
                </a:r>
                <a:endParaRPr lang="ja-JP" altLang="en-US" sz="18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" name="直線コネクタ 5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正方形/長方形 61"/>
          <p:cNvSpPr/>
          <p:nvPr/>
        </p:nvSpPr>
        <p:spPr>
          <a:xfrm>
            <a:off x="1705850" y="9659184"/>
            <a:ext cx="5161991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 smtClean="0">
                <a:solidFill>
                  <a:schemeClr val="bg1"/>
                </a:solidFill>
              </a:rPr>
              <a:t>RINK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ホームページからお申込みください</a:t>
            </a:r>
            <a:r>
              <a:rPr lang="ja-JP" altLang="en-US" sz="2000" b="1" dirty="0">
                <a:solidFill>
                  <a:schemeClr val="bg1"/>
                </a:solidFill>
              </a:rPr>
              <a:t>。</a:t>
            </a:r>
            <a:endParaRPr lang="en-US" altLang="ja-JP" sz="2000" b="1" dirty="0" smtClean="0">
              <a:solidFill>
                <a:schemeClr val="bg1"/>
              </a:solidFill>
            </a:endParaRPr>
          </a:p>
          <a:p>
            <a:r>
              <a:rPr lang="en-US" altLang="ja-JP" sz="2000" b="1" dirty="0" smtClean="0">
                <a:solidFill>
                  <a:schemeClr val="bg1"/>
                </a:solidFill>
              </a:rPr>
              <a:t>http</a:t>
            </a:r>
            <a:r>
              <a:rPr lang="en-US" altLang="ja-JP" sz="2000" b="1" dirty="0">
                <a:solidFill>
                  <a:schemeClr val="bg1"/>
                </a:solidFill>
              </a:rPr>
              <a:t>://rinkrink.jp/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18"/>
          <p:cNvSpPr txBox="1"/>
          <p:nvPr/>
        </p:nvSpPr>
        <p:spPr>
          <a:xfrm>
            <a:off x="1792021" y="10435507"/>
            <a:ext cx="6166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（お問い合わせ）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info@rinkrink.jp 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RINK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事務局　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原田・五十嵐）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02718" y="9682876"/>
            <a:ext cx="1418961" cy="821831"/>
            <a:chOff x="891782" y="9825088"/>
            <a:chExt cx="1913125" cy="903237"/>
          </a:xfrm>
        </p:grpSpPr>
        <p:sp>
          <p:nvSpPr>
            <p:cNvPr id="59" name="正方形/長方形 58"/>
            <p:cNvSpPr/>
            <p:nvPr/>
          </p:nvSpPr>
          <p:spPr>
            <a:xfrm>
              <a:off x="891782" y="10046310"/>
              <a:ext cx="1861207" cy="4397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000" b="1" dirty="0" smtClean="0">
                  <a:solidFill>
                    <a:schemeClr val="bg1"/>
                  </a:solidFill>
                </a:rPr>
                <a:t>お申込み</a:t>
              </a:r>
              <a:r>
                <a:rPr lang="en-US" altLang="ja-JP" sz="20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ホームベース 12"/>
            <p:cNvSpPr/>
            <p:nvPr/>
          </p:nvSpPr>
          <p:spPr>
            <a:xfrm>
              <a:off x="929717" y="9825088"/>
              <a:ext cx="1875190" cy="903237"/>
            </a:xfrm>
            <a:prstGeom prst="homePlate">
              <a:avLst>
                <a:gd name="adj" fmla="val 37345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3232236" y="3382912"/>
            <a:ext cx="591069" cy="552857"/>
            <a:chOff x="2939484" y="3833088"/>
            <a:chExt cx="591069" cy="552857"/>
          </a:xfrm>
        </p:grpSpPr>
        <p:sp>
          <p:nvSpPr>
            <p:cNvPr id="39" name="角丸四角形 38"/>
            <p:cNvSpPr/>
            <p:nvPr/>
          </p:nvSpPr>
          <p:spPr>
            <a:xfrm>
              <a:off x="2999539" y="3833088"/>
              <a:ext cx="470959" cy="47095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939484" y="3862725"/>
              <a:ext cx="591069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2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</a:t>
              </a: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605608" y="6247962"/>
            <a:ext cx="6194383" cy="1518543"/>
            <a:chOff x="489457" y="5363945"/>
            <a:chExt cx="6194383" cy="1518543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489457" y="5363945"/>
              <a:ext cx="461665" cy="1518543"/>
              <a:chOff x="1573645" y="5014263"/>
              <a:chExt cx="461665" cy="410370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1573645" y="5037970"/>
                <a:ext cx="461665" cy="363441"/>
              </a:xfrm>
              <a:prstGeom prst="rect">
                <a:avLst/>
              </a:prstGeom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800" dirty="0" smtClean="0">
                    <a:solidFill>
                      <a:schemeClr val="bg1"/>
                    </a:solidFill>
                  </a:rPr>
                  <a:t>講演２</a:t>
                </a:r>
                <a:endParaRPr lang="ja-JP" altLang="en-US" sz="18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48" name="直線コネクタ 47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テキスト ボックス 29"/>
          <p:cNvSpPr txBox="1"/>
          <p:nvPr/>
        </p:nvSpPr>
        <p:spPr>
          <a:xfrm>
            <a:off x="1170276" y="6375307"/>
            <a:ext cx="668085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ja-JP" altLang="en-US" sz="2000" b="1" dirty="0" smtClean="0">
                <a:solidFill>
                  <a:schemeClr val="tx2"/>
                </a:solidFill>
              </a:rPr>
              <a:t>「リコー</a:t>
            </a:r>
            <a:r>
              <a:rPr lang="ja-JP" altLang="en-US" sz="2000" b="1" dirty="0">
                <a:solidFill>
                  <a:schemeClr val="tx2"/>
                </a:solidFill>
              </a:rPr>
              <a:t>が取り組むヘルスケア事業に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ついて」 </a:t>
            </a:r>
            <a:r>
              <a:rPr lang="ja-JP" altLang="en-US" sz="2000" dirty="0">
                <a:solidFill>
                  <a:schemeClr val="tx2"/>
                </a:solidFill>
              </a:rPr>
              <a:t/>
            </a:r>
            <a:br>
              <a:rPr lang="ja-JP" altLang="en-US" sz="2000" dirty="0">
                <a:solidFill>
                  <a:schemeClr val="tx2"/>
                </a:solidFill>
              </a:rPr>
            </a:br>
            <a:r>
              <a:rPr lang="ja-JP" altLang="en-US" sz="2000" dirty="0" smtClean="0">
                <a:solidFill>
                  <a:schemeClr val="tx2"/>
                </a:solidFill>
              </a:rPr>
              <a:t>   </a:t>
            </a:r>
            <a:r>
              <a:rPr lang="ja-JP" altLang="en-US" sz="1800" dirty="0" smtClean="0">
                <a:solidFill>
                  <a:schemeClr val="tx2"/>
                </a:solidFill>
              </a:rPr>
              <a:t>株式</a:t>
            </a:r>
            <a:r>
              <a:rPr lang="ja-JP" altLang="en-US" sz="1800" dirty="0">
                <a:solidFill>
                  <a:schemeClr val="tx2"/>
                </a:solidFill>
              </a:rPr>
              <a:t>会社リコー　中央研究所 </a:t>
            </a:r>
            <a:br>
              <a:rPr lang="ja-JP" altLang="en-US" sz="1800" dirty="0">
                <a:solidFill>
                  <a:schemeClr val="tx2"/>
                </a:solidFill>
              </a:rPr>
            </a:br>
            <a:r>
              <a:rPr lang="ja-JP" altLang="en-US" sz="1800" dirty="0" smtClean="0">
                <a:solidFill>
                  <a:schemeClr val="tx2"/>
                </a:solidFill>
              </a:rPr>
              <a:t>    リコー</a:t>
            </a:r>
            <a:r>
              <a:rPr lang="ja-JP" altLang="en-US" sz="1800" dirty="0">
                <a:solidFill>
                  <a:schemeClr val="tx2"/>
                </a:solidFill>
              </a:rPr>
              <a:t>未来技術研究所　バイオメディカル研究室　室長   </a:t>
            </a:r>
            <a:endParaRPr lang="en-US" altLang="ja-JP" sz="1800" dirty="0" smtClean="0">
              <a:solidFill>
                <a:schemeClr val="tx2"/>
              </a:solidFill>
            </a:endParaRPr>
          </a:p>
          <a:p>
            <a:r>
              <a:rPr lang="ja-JP" altLang="en-US" sz="1800" dirty="0" smtClean="0">
                <a:solidFill>
                  <a:schemeClr val="tx2"/>
                </a:solidFill>
              </a:rPr>
              <a:t>    田野</a:t>
            </a:r>
            <a:r>
              <a:rPr lang="ja-JP" altLang="en-US" sz="1800" dirty="0">
                <a:solidFill>
                  <a:schemeClr val="tx2"/>
                </a:solidFill>
              </a:rPr>
              <a:t>　隆徳　</a:t>
            </a:r>
            <a:r>
              <a:rPr lang="ja-JP" altLang="en-US" sz="1800" dirty="0" smtClean="0">
                <a:solidFill>
                  <a:schemeClr val="tx2"/>
                </a:solidFill>
              </a:rPr>
              <a:t>様</a:t>
            </a:r>
            <a:endParaRPr lang="ja-JP" altLang="en-US" sz="18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603260" y="7807162"/>
            <a:ext cx="6194383" cy="1518543"/>
            <a:chOff x="489457" y="5363945"/>
            <a:chExt cx="6194383" cy="1518543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489457" y="5363945"/>
              <a:ext cx="461665" cy="1518543"/>
              <a:chOff x="1573645" y="5014263"/>
              <a:chExt cx="461665" cy="410370"/>
            </a:xfrm>
          </p:grpSpPr>
          <p:sp>
            <p:nvSpPr>
              <p:cNvPr id="58" name="正方形/長方形 57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1573645" y="5014263"/>
                <a:ext cx="461665" cy="41037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800" dirty="0" smtClean="0">
                    <a:solidFill>
                      <a:schemeClr val="bg1"/>
                    </a:solidFill>
                  </a:rPr>
                  <a:t>講演３</a:t>
                </a:r>
                <a:endParaRPr lang="ja-JP" altLang="en-US" sz="18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6" name="直線コネクタ 55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テキスト ボックス 29"/>
          <p:cNvSpPr txBox="1"/>
          <p:nvPr/>
        </p:nvSpPr>
        <p:spPr>
          <a:xfrm>
            <a:off x="1180627" y="8007583"/>
            <a:ext cx="659494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ja-JP" altLang="en-US" sz="20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「理研ジェネシスの遺伝子解析事業への取り組み」</a:t>
            </a:r>
            <a:endParaRPr lang="en-US" altLang="ja-JP" sz="2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株式会社 理研ジェネシス　</a:t>
            </a:r>
            <a:endParaRPr lang="en-US" altLang="ja-JP" sz="18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医薬品開発支援室室長　</a:t>
            </a:r>
            <a:r>
              <a:rPr lang="ja-JP" altLang="en-US" sz="1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8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齋藤</a:t>
            </a:r>
            <a:r>
              <a:rPr lang="ja-JP" altLang="en-US" sz="18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8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辰</a:t>
            </a:r>
            <a:r>
              <a:rPr lang="zh-TW" altLang="en-US" sz="1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朗</a:t>
            </a:r>
            <a:r>
              <a:rPr lang="ja-JP" altLang="en-US" sz="18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様</a:t>
            </a:r>
            <a:endParaRPr lang="ja-JP" altLang="en-US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311" y="-914407"/>
            <a:ext cx="3985351" cy="2979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798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103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2015-04-28T11:50:18Z</dcterms:created>
  <dcterms:modified xsi:type="dcterms:W3CDTF">2017-10-24T03:01:41Z</dcterms:modified>
</cp:coreProperties>
</file>